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0" r:id="rId2"/>
  </p:sldMasterIdLst>
  <p:sldIdLst>
    <p:sldId id="279" r:id="rId3"/>
    <p:sldId id="266" r:id="rId4"/>
    <p:sldId id="264" r:id="rId5"/>
    <p:sldId id="280" r:id="rId6"/>
    <p:sldId id="267" r:id="rId7"/>
    <p:sldId id="256" r:id="rId8"/>
    <p:sldId id="257" r:id="rId9"/>
    <p:sldId id="258" r:id="rId10"/>
    <p:sldId id="261" r:id="rId11"/>
    <p:sldId id="269" r:id="rId12"/>
    <p:sldId id="259" r:id="rId13"/>
    <p:sldId id="263" r:id="rId14"/>
    <p:sldId id="262" r:id="rId15"/>
    <p:sldId id="278" r:id="rId16"/>
    <p:sldId id="268" r:id="rId17"/>
    <p:sldId id="273" r:id="rId18"/>
    <p:sldId id="274" r:id="rId19"/>
    <p:sldId id="271" r:id="rId20"/>
    <p:sldId id="275" r:id="rId21"/>
    <p:sldId id="277" r:id="rId2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107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535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90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7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286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92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27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07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572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27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321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913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278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70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53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260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73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94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344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24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168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42F04-9C2D-4EAD-8065-62934C344089}" type="datetimeFigureOut">
              <a:rPr lang="zh-TW" altLang="en-US" smtClean="0"/>
              <a:t>2015/12/25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8C21E-E8A6-4063-ABC9-EE494B32EA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2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F008E-1209-4EC6-8255-993075AD31C6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2015/12/25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9A1C1-7E00-4EFF-96F9-C31D22FE71A9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39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oo.taipei.gov.tw/ct.asp?xItem=76416745&amp;ctNode=22737&amp;mp=104031" TargetMode="External"/><Relationship Id="rId2" Type="http://schemas.openxmlformats.org/officeDocument/2006/relationships/hyperlink" Target="http://www.zoo.taipei.gov.tw/content.asp?Cuitem=1665291&amp;mp=104031#Holidays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zoo.taipei.gov.tw/content.asp?Cuitem=1103706&amp;mp=104031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9111342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764704"/>
            <a:ext cx="9144000" cy="56323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3600" dirty="0" smtClean="0"/>
              <a:t>木柵</a:t>
            </a:r>
            <a:r>
              <a:rPr lang="zh-TW" altLang="en-US" sz="3600" dirty="0"/>
              <a:t>動物園開園至今，強調「教育、娛樂、保育、研究」四大功能，以成為「欣賞自然的園地，生命教學的博物館，物種保存的據點，及野生動物保育研究基地」的場所為目標</a:t>
            </a:r>
            <a:r>
              <a:rPr lang="zh-TW" altLang="en-US" sz="3600" dirty="0" smtClean="0"/>
              <a:t>。</a:t>
            </a:r>
            <a:endParaRPr lang="en-US" altLang="zh-TW" sz="3600" dirty="0" smtClean="0"/>
          </a:p>
          <a:p>
            <a:r>
              <a:rPr lang="zh-TW" altLang="en-US" sz="3600" dirty="0" smtClean="0"/>
              <a:t>早</a:t>
            </a:r>
            <a:r>
              <a:rPr lang="zh-TW" altLang="en-US" sz="3600" dirty="0"/>
              <a:t>在台北市正式實施資源回收之前，就有很多環保團體在動物園舉辦推廣資源回收、垃圾</a:t>
            </a:r>
            <a:r>
              <a:rPr lang="zh-TW" altLang="en-US" sz="3600" dirty="0" smtClean="0"/>
              <a:t>分類實踐</a:t>
            </a:r>
            <a:r>
              <a:rPr lang="zh-TW" altLang="en-US" sz="3600" dirty="0"/>
              <a:t>的第一個地點，所以在台北市正式要求所屬機關垃圾分類資源回收時，木柵動物園早就有很好的基礎。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347864" y="71806"/>
            <a:ext cx="2236510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4000" b="1" dirty="0" smtClean="0"/>
              <a:t>功能介紹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7058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19" y="1052736"/>
            <a:ext cx="9144000" cy="568863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zh-TW" altLang="en-US" sz="3600" dirty="0" smtClean="0"/>
              <a:t>推</a:t>
            </a:r>
            <a:r>
              <a:rPr lang="zh-TW" altLang="en-US" sz="3600" dirty="0"/>
              <a:t>薦</a:t>
            </a:r>
            <a:r>
              <a:rPr lang="zh-TW" altLang="en-US" sz="3600" dirty="0" smtClean="0"/>
              <a:t>一天的行程：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運用團隊進行</a:t>
            </a:r>
            <a:r>
              <a:rPr lang="zh-TW" altLang="en-US" sz="3600" dirty="0" smtClean="0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「</a:t>
            </a:r>
            <a:r>
              <a:rPr lang="zh-TW" altLang="en-US" sz="3600" dirty="0" smtClean="0">
                <a:solidFill>
                  <a:srgbClr val="FF0000"/>
                </a:solidFill>
              </a:rPr>
              <a:t>合作學習團體探索</a:t>
            </a:r>
            <a:r>
              <a:rPr lang="zh-TW" altLang="en-US" sz="3600" dirty="0" smtClean="0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」</a:t>
            </a:r>
            <a:r>
              <a:rPr lang="zh-TW" altLang="en-US" sz="3600" dirty="0" smtClean="0">
                <a:solidFill>
                  <a:srgbClr val="FF0000"/>
                </a:solidFill>
              </a:rPr>
              <a:t/>
            </a:r>
            <a:br>
              <a:rPr lang="zh-TW" altLang="en-US" sz="3600" dirty="0" smtClean="0">
                <a:solidFill>
                  <a:srgbClr val="FF0000"/>
                </a:solidFill>
              </a:rPr>
            </a:br>
            <a:r>
              <a:rPr lang="en-US" altLang="zh-TW" sz="3600" dirty="0" smtClean="0">
                <a:solidFill>
                  <a:srgbClr val="FF0000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〜〜</a:t>
            </a:r>
            <a:r>
              <a:rPr lang="zh-TW" altLang="en-US" sz="3600" dirty="0" smtClean="0"/>
              <a:t>入園後</a:t>
            </a:r>
            <a:r>
              <a:rPr lang="zh-TW" altLang="en-US" sz="36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→</a:t>
            </a:r>
            <a:r>
              <a:rPr lang="zh-TW" altLang="en-US" sz="3600" dirty="0" smtClean="0"/>
              <a:t>參觀兒童動物園區、無尾熊館</a:t>
            </a:r>
            <a:r>
              <a:rPr lang="zh-TW" altLang="en-US" sz="36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→</a:t>
            </a:r>
            <a:r>
              <a:rPr lang="zh-TW" altLang="en-US" sz="3600" dirty="0" smtClean="0"/>
              <a:t>搭</a:t>
            </a:r>
            <a:r>
              <a:rPr lang="zh-TW" altLang="en-US" sz="3600" dirty="0" smtClean="0"/>
              <a:t>車至鳥</a:t>
            </a:r>
            <a:r>
              <a:rPr lang="zh-TW" altLang="en-US" sz="3600" dirty="0" smtClean="0"/>
              <a:t>園車站</a:t>
            </a:r>
            <a:r>
              <a:rPr lang="zh-TW" altLang="en-US" sz="36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→</a:t>
            </a:r>
            <a:r>
              <a:rPr lang="zh-TW" altLang="en-US" sz="3600" dirty="0" smtClean="0"/>
              <a:t>下車參觀爬蟲館、溫帶區（企鵝館）</a:t>
            </a:r>
            <a:r>
              <a:rPr lang="zh-TW" altLang="en-US" sz="36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→</a:t>
            </a:r>
            <a:r>
              <a:rPr lang="zh-TW" altLang="en-US" sz="3600" dirty="0" smtClean="0"/>
              <a:t>沿路走下來看大型動物（非洲區、沙澳區、熱帶雨林</a:t>
            </a:r>
            <a:r>
              <a:rPr lang="zh-TW" altLang="en-US" sz="3600" dirty="0" smtClean="0"/>
              <a:t>區、夜行動物館等）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err="1" smtClean="0"/>
              <a:t>ps</a:t>
            </a:r>
            <a:r>
              <a:rPr lang="en-US" altLang="zh-TW" sz="3600" dirty="0" smtClean="0"/>
              <a:t>:</a:t>
            </a:r>
            <a:r>
              <a:rPr lang="zh-TW" altLang="en-US" sz="3600" dirty="0" smtClean="0"/>
              <a:t>如果您還有體力，可再參觀教育中心及臺灣區和昆蟲館，還有看圓仔</a:t>
            </a:r>
            <a:r>
              <a:rPr lang="en-US" altLang="zh-TW" sz="36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</a:t>
            </a:r>
            <a:endParaRPr lang="zh-TW" altLang="en-US" sz="36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2771800" y="200834"/>
            <a:ext cx="374441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4000" b="1" dirty="0" smtClean="0"/>
              <a:t>動物園一日遊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401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3454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0"/>
            <a:ext cx="7841587" cy="68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5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-2304"/>
            <a:ext cx="7344816" cy="68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95"/>
            <a:ext cx="6624736" cy="68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0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831" y="2161159"/>
            <a:ext cx="2951677" cy="19636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59" y="4290336"/>
            <a:ext cx="2975020" cy="223126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671" y="4407376"/>
            <a:ext cx="2857500" cy="21431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66" y="4428506"/>
            <a:ext cx="2801155" cy="21008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12" y="15831"/>
            <a:ext cx="2857500" cy="19145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7955" y="2171591"/>
            <a:ext cx="2687576" cy="2015681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839" y="2152166"/>
            <a:ext cx="2810500" cy="205453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6007" y="151546"/>
            <a:ext cx="2493480" cy="187163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7847" y="32050"/>
            <a:ext cx="2747324" cy="20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448" y="449934"/>
            <a:ext cx="4185375" cy="27677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49934"/>
            <a:ext cx="3607098" cy="270532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4077072"/>
            <a:ext cx="4462442" cy="25433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4221088"/>
            <a:ext cx="3051157" cy="228999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5898" y="2393800"/>
            <a:ext cx="3040083" cy="2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7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37" y="3429000"/>
            <a:ext cx="4522462" cy="30274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55" y="476672"/>
            <a:ext cx="3966931" cy="263580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3429000"/>
            <a:ext cx="4108992" cy="308174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476672"/>
            <a:ext cx="3513157" cy="26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1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2711858"/>
            <a:ext cx="4650954" cy="36744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450" y="206421"/>
            <a:ext cx="3569973" cy="2376264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98" y="3717032"/>
            <a:ext cx="3552395" cy="266429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98" y="206421"/>
            <a:ext cx="3552395" cy="24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90819"/>
            <a:ext cx="9112812" cy="6555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F0000"/>
                </a:solidFill>
              </a:rPr>
              <a:t>臺北市立</a:t>
            </a:r>
            <a:r>
              <a:rPr lang="zh-TW" altLang="en-US" sz="4000" b="1" dirty="0" smtClean="0">
                <a:solidFill>
                  <a:srgbClr val="FF0000"/>
                </a:solidFill>
              </a:rPr>
              <a:t>動物園百年風華</a:t>
            </a:r>
            <a:endParaRPr lang="en-US" altLang="zh-TW" sz="4000" b="1" dirty="0" smtClean="0">
              <a:solidFill>
                <a:srgbClr val="FF0000"/>
              </a:solidFill>
            </a:endParaRPr>
          </a:p>
          <a:p>
            <a:r>
              <a:rPr lang="zh-TW" altLang="en-US" sz="3200" dirty="0" smtClean="0"/>
              <a:t>        </a:t>
            </a:r>
            <a:endParaRPr lang="en-US" altLang="zh-TW" sz="3200" dirty="0" smtClean="0"/>
          </a:p>
          <a:p>
            <a:r>
              <a:rPr lang="zh-TW" altLang="en-US" sz="3200" dirty="0"/>
              <a:t> </a:t>
            </a:r>
            <a:r>
              <a:rPr lang="zh-TW" altLang="en-US" sz="3200" dirty="0" smtClean="0"/>
              <a:t>        隸屬於</a:t>
            </a:r>
            <a:r>
              <a:rPr lang="zh-TW" altLang="en-US" sz="3200" dirty="0"/>
              <a:t>台北市政府教育局，是台灣台北市的一座公立動物園創立於</a:t>
            </a:r>
            <a:r>
              <a:rPr lang="en-US" altLang="zh-TW" sz="3200" dirty="0"/>
              <a:t>1915</a:t>
            </a:r>
            <a:r>
              <a:rPr lang="zh-TW" altLang="en-US" sz="3200" dirty="0"/>
              <a:t>年</a:t>
            </a:r>
            <a:r>
              <a:rPr lang="en-US" altLang="zh-TW" sz="3200" dirty="0"/>
              <a:t>(</a:t>
            </a:r>
            <a:r>
              <a:rPr lang="zh-TW" altLang="en-US" sz="3200" dirty="0"/>
              <a:t>日本時代，大正</a:t>
            </a:r>
            <a:r>
              <a:rPr lang="en-US" altLang="zh-TW" sz="3200" dirty="0"/>
              <a:t>4</a:t>
            </a:r>
            <a:r>
              <a:rPr lang="zh-TW" altLang="en-US" sz="3200" dirty="0"/>
              <a:t>年</a:t>
            </a:r>
            <a:r>
              <a:rPr lang="en-US" altLang="zh-TW" sz="3200" dirty="0"/>
              <a:t>)</a:t>
            </a:r>
            <a:r>
              <a:rPr lang="zh-TW" altLang="en-US" sz="3200" dirty="0"/>
              <a:t>，當時設置於尚屬郊區的圓山地區，另稱圓山動物園，與兒童樂園（台北市立兒童育樂中心）相鄰。</a:t>
            </a:r>
            <a:r>
              <a:rPr lang="en-US" altLang="zh-TW" sz="3200" dirty="0"/>
              <a:t>1986</a:t>
            </a:r>
            <a:r>
              <a:rPr lang="zh-TW" altLang="en-US" sz="3200" dirty="0"/>
              <a:t>年，由於圓山原址無法擴建，故於遷移至文山區木柵地區，改稱木柵動物園。</a:t>
            </a:r>
          </a:p>
          <a:p>
            <a:endParaRPr lang="en-US" altLang="zh-TW" sz="1600" dirty="0" smtClean="0"/>
          </a:p>
          <a:p>
            <a:r>
              <a:rPr lang="zh-TW" altLang="en-US" sz="3200" dirty="0" smtClean="0"/>
              <a:t>         搬遷</a:t>
            </a:r>
            <a:r>
              <a:rPr lang="zh-TW" altLang="en-US" sz="3200" dirty="0"/>
              <a:t>至木柵後的台北市立動物園，園區總面積</a:t>
            </a:r>
            <a:r>
              <a:rPr lang="en-US" altLang="zh-TW" sz="3200" dirty="0"/>
              <a:t>182</a:t>
            </a:r>
            <a:r>
              <a:rPr lang="zh-TW" altLang="en-US" sz="3200" dirty="0"/>
              <a:t>公頃。園內包含</a:t>
            </a:r>
            <a:r>
              <a:rPr lang="en-US" altLang="zh-TW" sz="3200" dirty="0"/>
              <a:t>8</a:t>
            </a:r>
            <a:r>
              <a:rPr lang="zh-TW" altLang="en-US" sz="3200" dirty="0"/>
              <a:t>個戶外展示區、</a:t>
            </a:r>
            <a:r>
              <a:rPr lang="en-US" altLang="zh-TW" sz="3200" dirty="0"/>
              <a:t>6</a:t>
            </a:r>
            <a:r>
              <a:rPr lang="zh-TW" altLang="en-US" sz="3200" dirty="0"/>
              <a:t>個室內展示館、</a:t>
            </a:r>
            <a:r>
              <a:rPr lang="en-US" altLang="zh-TW" sz="3200" dirty="0"/>
              <a:t>5</a:t>
            </a:r>
            <a:r>
              <a:rPr lang="zh-TW" altLang="en-US" sz="3200" dirty="0"/>
              <a:t>個環境教育教學場所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endParaRPr lang="en-US" altLang="zh-TW" sz="3200" dirty="0" smtClean="0"/>
          </a:p>
          <a:p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452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4558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TW" altLang="en-US" dirty="0" smtClean="0"/>
              <a:t>包</a:t>
            </a:r>
            <a:r>
              <a:rPr lang="zh-TW" altLang="en-US" dirty="0"/>
              <a:t>裝</a:t>
            </a:r>
            <a:r>
              <a:rPr lang="zh-TW" altLang="en-US" dirty="0" smtClean="0"/>
              <a:t>行程</a:t>
            </a:r>
            <a:r>
              <a:rPr lang="en-US" altLang="zh-TW" dirty="0" smtClean="0"/>
              <a:t>:</a:t>
            </a:r>
            <a:r>
              <a:rPr lang="zh-TW" altLang="en-US" dirty="0" smtClean="0"/>
              <a:t>捷運→</a:t>
            </a:r>
            <a:r>
              <a:rPr lang="zh-TW" altLang="en-US" dirty="0"/>
              <a:t>貓空纜車→貓空站→木柵動物園→深坑老街→回程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459375"/>
            <a:ext cx="9144000" cy="54021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貓</a:t>
            </a:r>
            <a:r>
              <a:rPr lang="zh-TW" altLang="en-US" sz="2800" dirty="0" smtClean="0">
                <a:solidFill>
                  <a:srgbClr val="FF0000"/>
                </a:solidFill>
              </a:rPr>
              <a:t>空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/>
              <a:t>貓</a:t>
            </a:r>
            <a:r>
              <a:rPr lang="zh-TW" altLang="en-US" sz="2800" dirty="0"/>
              <a:t>空位於台北郊外木柵區格頭山西南方，因學生夜生活帶動地區繁榮，發展成特殊的茶觀光產業。</a:t>
            </a:r>
          </a:p>
          <a:p>
            <a:r>
              <a:rPr lang="zh-TW" altLang="en-US" sz="2800" dirty="0">
                <a:solidFill>
                  <a:srgbClr val="FF0000"/>
                </a:solidFill>
              </a:rPr>
              <a:t>貓空</a:t>
            </a:r>
            <a:r>
              <a:rPr lang="zh-TW" altLang="en-US" sz="2800" dirty="0" smtClean="0">
                <a:solidFill>
                  <a:srgbClr val="FF0000"/>
                </a:solidFill>
              </a:rPr>
              <a:t>纜車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/>
              <a:t>是</a:t>
            </a:r>
            <a:r>
              <a:rPr lang="zh-TW" altLang="en-US" sz="2800" dirty="0"/>
              <a:t>台北市第一個觀光休憩纜車，撘乘貓空纜車往下俯瞰，可將貓空茶園的美麗絕佳景致盡收眼底。</a:t>
            </a:r>
          </a:p>
          <a:p>
            <a:r>
              <a:rPr lang="zh-TW" altLang="en-US" sz="2800" dirty="0">
                <a:solidFill>
                  <a:srgbClr val="FF0000"/>
                </a:solidFill>
              </a:rPr>
              <a:t>木柵</a:t>
            </a:r>
            <a:r>
              <a:rPr lang="zh-TW" altLang="en-US" sz="2800" dirty="0" smtClean="0">
                <a:solidFill>
                  <a:srgbClr val="FF0000"/>
                </a:solidFill>
              </a:rPr>
              <a:t>動物園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/>
              <a:t>是</a:t>
            </a:r>
            <a:r>
              <a:rPr lang="zh-TW" altLang="en-US" sz="2800" dirty="0"/>
              <a:t>一座多元化的博物館，更是一所展現生命多樣性的教學博物館、一處野生動物的保育據點。</a:t>
            </a:r>
          </a:p>
          <a:p>
            <a:r>
              <a:rPr lang="zh-TW" altLang="en-US" sz="2800" dirty="0">
                <a:solidFill>
                  <a:srgbClr val="FF0000"/>
                </a:solidFill>
              </a:rPr>
              <a:t>深坑</a:t>
            </a:r>
            <a:r>
              <a:rPr lang="zh-TW" altLang="en-US" sz="2800" dirty="0" smtClean="0">
                <a:solidFill>
                  <a:srgbClr val="FF0000"/>
                </a:solidFill>
              </a:rPr>
              <a:t>老街</a:t>
            </a:r>
            <a:endParaRPr lang="en-US" altLang="zh-TW" sz="2800" dirty="0" smtClean="0">
              <a:solidFill>
                <a:srgbClr val="FF0000"/>
              </a:solidFill>
            </a:endParaRPr>
          </a:p>
          <a:p>
            <a:r>
              <a:rPr lang="zh-TW" altLang="en-US" sz="2800" dirty="0" smtClean="0"/>
              <a:t>老街</a:t>
            </a:r>
            <a:r>
              <a:rPr lang="zh-TW" altLang="en-US" sz="2800" dirty="0"/>
              <a:t>內的歷史建築或是美食小吃，徹底地展現出台灣早期濃濃的傳統特色風味。</a:t>
            </a:r>
          </a:p>
        </p:txBody>
      </p:sp>
    </p:spTree>
    <p:extLst>
      <p:ext uri="{BB962C8B-B14F-4D97-AF65-F5344CB8AC3E}">
        <p14:creationId xmlns:p14="http://schemas.microsoft.com/office/powerpoint/2010/main" val="91572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99895"/>
            <a:ext cx="9144000" cy="6453336"/>
          </a:xfrm>
          <a:solidFill>
            <a:schemeClr val="bg1">
              <a:lumMod val="95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zh-TW" altLang="en-US" sz="4000" b="1" dirty="0" smtClean="0">
                <a:solidFill>
                  <a:srgbClr val="FF0000"/>
                </a:solidFill>
              </a:rPr>
              <a:t>特色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(</a:t>
            </a:r>
            <a:r>
              <a:rPr lang="zh-TW" altLang="en-US" sz="4000" b="1" dirty="0" smtClean="0">
                <a:solidFill>
                  <a:srgbClr val="FF0000"/>
                </a:solidFill>
              </a:rPr>
              <a:t>一</a:t>
            </a:r>
            <a:r>
              <a:rPr lang="en-US" altLang="zh-TW" sz="4000" b="1" dirty="0" smtClean="0">
                <a:solidFill>
                  <a:srgbClr val="FF0000"/>
                </a:solidFill>
              </a:rPr>
              <a:t>)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整個</a:t>
            </a:r>
            <a:r>
              <a:rPr lang="zh-TW" altLang="en-US" sz="3600" dirty="0"/>
              <a:t>園區被自然次生林地所圍繞，是一處結合自然景觀形成具生態特色之休閒場所。全園最大的特色是展示環境的佈置上</a:t>
            </a:r>
            <a:r>
              <a:rPr lang="zh-TW" altLang="en-US" sz="3600" dirty="0" smtClean="0"/>
              <a:t>採用</a:t>
            </a:r>
            <a:r>
              <a:rPr lang="en-US" altLang="zh-TW" sz="3600" dirty="0" smtClean="0"/>
              <a:t>~~</a:t>
            </a:r>
            <a:r>
              <a:rPr lang="zh-TW" altLang="en-US" sz="3600" b="1" dirty="0" smtClean="0">
                <a:solidFill>
                  <a:srgbClr val="FF0000"/>
                </a:solidFill>
              </a:rPr>
              <a:t>「</a:t>
            </a:r>
            <a:r>
              <a:rPr lang="zh-TW" altLang="en-US" sz="3600" b="1" dirty="0">
                <a:solidFill>
                  <a:srgbClr val="FF0000"/>
                </a:solidFill>
              </a:rPr>
              <a:t>地理生態展示法」</a:t>
            </a:r>
            <a:r>
              <a:rPr lang="zh-TW" altLang="en-US" sz="3600" dirty="0"/>
              <a:t>，依照動物原先的生存環境加以佈置在新的環境內，使動物脫離鐵籠的束縛，有自由的活動空間，並創造出與動物原生地最接近的生活環境，使動物不必去改變其生活習性，也讓遊客更能了解動物。</a:t>
            </a:r>
          </a:p>
        </p:txBody>
      </p:sp>
    </p:spTree>
    <p:extLst>
      <p:ext uri="{BB962C8B-B14F-4D97-AF65-F5344CB8AC3E}">
        <p14:creationId xmlns:p14="http://schemas.microsoft.com/office/powerpoint/2010/main" val="39965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04664"/>
            <a:ext cx="9144000" cy="6586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4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特色</a:t>
            </a:r>
            <a:r>
              <a:rPr kumimoji="0" lang="en-US" altLang="zh-TW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(</a:t>
            </a:r>
            <a:r>
              <a:rPr kumimoji="0" lang="zh-TW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二</a:t>
            </a:r>
            <a:r>
              <a:rPr kumimoji="0" lang="en-US" altLang="zh-TW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園區特色還有是結合自然景觀。目前開放的室內展示館有教育中心、蝴蝶館以及夜行館；更依照動物特色，開闢成幾個戶外主題展示區，有台灣動物區、可愛動物區、亞洲熱帶雨林區、沙漠動物區、澳洲動物區、非洲動物區、溫帶動物區及鳥園區等。園區也提供遊客遊憩休閒的野餐區、野外動植物觀察區以及青少年體能鍛鍊場等。</a:t>
            </a:r>
            <a:endParaRPr kumimoji="0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3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775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636" y="980728"/>
            <a:ext cx="9144000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3600" dirty="0" smtClean="0"/>
              <a:t>目前</a:t>
            </a:r>
            <a:r>
              <a:rPr lang="zh-TW" altLang="en-US" sz="3600" dirty="0"/>
              <a:t>動物園展示區可分為戶外展示區及室內展示館。</a:t>
            </a:r>
          </a:p>
          <a:p>
            <a:endParaRPr lang="en-US" altLang="zh-TW" sz="1400" dirty="0" smtClean="0"/>
          </a:p>
          <a:p>
            <a:r>
              <a:rPr lang="zh-TW" altLang="en-US" sz="3600" b="1" dirty="0" smtClean="0">
                <a:solidFill>
                  <a:srgbClr val="FF0000"/>
                </a:solidFill>
              </a:rPr>
              <a:t>戶外</a:t>
            </a:r>
            <a:r>
              <a:rPr lang="zh-TW" altLang="en-US" sz="3600" b="1" dirty="0">
                <a:solidFill>
                  <a:srgbClr val="FF0000"/>
                </a:solidFill>
              </a:rPr>
              <a:t>展示區</a:t>
            </a:r>
            <a:r>
              <a:rPr lang="zh-TW" altLang="en-US" sz="3600" dirty="0"/>
              <a:t>：兒童動物園、台灣鄉土動物區、亞洲熱帶雨林區、沙漠動物區、澳洲動物區、非洲動物區溫帶動物區</a:t>
            </a:r>
          </a:p>
          <a:p>
            <a:r>
              <a:rPr lang="zh-TW" altLang="en-US" sz="3600" dirty="0"/>
              <a:t>鳥園區</a:t>
            </a:r>
          </a:p>
          <a:p>
            <a:endParaRPr lang="en-US" altLang="zh-TW" sz="1400" dirty="0" smtClean="0"/>
          </a:p>
          <a:p>
            <a:r>
              <a:rPr lang="zh-TW" altLang="en-US" sz="3600" b="1" dirty="0" smtClean="0">
                <a:solidFill>
                  <a:srgbClr val="FF0000"/>
                </a:solidFill>
              </a:rPr>
              <a:t>室內</a:t>
            </a:r>
            <a:r>
              <a:rPr lang="zh-TW" altLang="en-US" sz="3600" b="1" dirty="0">
                <a:solidFill>
                  <a:srgbClr val="FF0000"/>
                </a:solidFill>
              </a:rPr>
              <a:t>展示館</a:t>
            </a:r>
            <a:r>
              <a:rPr lang="zh-TW" altLang="en-US" sz="3600" dirty="0"/>
              <a:t>：貓熊館（又稱為新光特展館）、兩棲爬蟲動物館、夜行動物館、無尾熊館、企鵝館、昆蟲館</a:t>
            </a:r>
          </a:p>
        </p:txBody>
      </p:sp>
      <p:sp>
        <p:nvSpPr>
          <p:cNvPr id="2" name="矩形 1"/>
          <p:cNvSpPr/>
          <p:nvPr/>
        </p:nvSpPr>
        <p:spPr>
          <a:xfrm>
            <a:off x="3226900" y="243118"/>
            <a:ext cx="2749471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TW" altLang="en-US" sz="4000" b="1" dirty="0" smtClean="0"/>
              <a:t>展示區介紹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083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197658" y="116632"/>
            <a:ext cx="5108104" cy="1054993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zh-TW" altLang="en-US" b="1" dirty="0" smtClean="0"/>
              <a:t>展示時間</a:t>
            </a:r>
            <a:r>
              <a:rPr lang="zh-TW" altLang="en-US" b="1" dirty="0"/>
              <a:t>介紹</a:t>
            </a:r>
            <a:endParaRPr lang="zh-TW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210940"/>
              </p:ext>
            </p:extLst>
          </p:nvPr>
        </p:nvGraphicFramePr>
        <p:xfrm>
          <a:off x="1" y="1340768"/>
          <a:ext cx="9143999" cy="5517232"/>
        </p:xfrm>
        <a:graphic>
          <a:graphicData uri="http://schemas.openxmlformats.org/drawingml/2006/table">
            <a:tbl>
              <a:tblPr/>
              <a:tblGrid>
                <a:gridCol w="1371599"/>
                <a:gridCol w="1554479"/>
                <a:gridCol w="1553104"/>
                <a:gridCol w="4664817"/>
              </a:tblGrid>
              <a:tr h="541911"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</a:rPr>
                        <a:t>開放區域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395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</a:rPr>
                        <a:t>開放時間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7395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</a:rPr>
                        <a:t>停止售票時間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73956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effectLst/>
                        </a:rPr>
                        <a:t>備註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73956F"/>
                    </a:solidFill>
                  </a:tcPr>
                </a:tc>
              </a:tr>
              <a:tr h="172385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b="1" dirty="0" smtClean="0"/>
                        <a:t>園區</a:t>
                      </a:r>
                      <a:endParaRPr lang="en-US" altLang="zh-TW" sz="3200" b="1" dirty="0" smtClean="0"/>
                    </a:p>
                    <a:p>
                      <a:pPr algn="ctr"/>
                      <a:r>
                        <a:rPr lang="zh-TW" altLang="en-US" sz="3200" b="1" dirty="0" smtClean="0"/>
                        <a:t>步</a:t>
                      </a:r>
                      <a:r>
                        <a:rPr lang="zh-TW" altLang="en-US" sz="3200" b="1" dirty="0"/>
                        <a:t>道</a:t>
                      </a:r>
                      <a:endParaRPr lang="zh-TW" altLang="en-US" sz="32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/>
                        <a:t>9:00 </a:t>
                      </a:r>
                      <a:r>
                        <a:rPr lang="en-US" altLang="zh-TW" sz="3200" b="1" dirty="0" smtClean="0"/>
                        <a:t>– </a:t>
                      </a:r>
                    </a:p>
                    <a:p>
                      <a:pPr algn="ctr"/>
                      <a:r>
                        <a:rPr lang="en-US" altLang="zh-TW" sz="3200" b="1" dirty="0" smtClean="0"/>
                        <a:t>17:00</a:t>
                      </a:r>
                      <a:endParaRPr lang="zh-TW" altLang="en-US" sz="32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b="1" dirty="0" smtClean="0"/>
                        <a:t>16:00</a:t>
                      </a:r>
                    </a:p>
                    <a:p>
                      <a:pPr algn="ctr"/>
                      <a:r>
                        <a:rPr lang="zh-TW" altLang="en-US" sz="3200" b="1" dirty="0" smtClean="0"/>
                        <a:t>停止</a:t>
                      </a:r>
                      <a:endParaRPr lang="en-US" altLang="zh-TW" sz="3200" b="1" dirty="0" smtClean="0"/>
                    </a:p>
                    <a:p>
                      <a:pPr algn="ctr"/>
                      <a:r>
                        <a:rPr lang="zh-TW" altLang="en-US" sz="3200" b="1" dirty="0" smtClean="0"/>
                        <a:t>入</a:t>
                      </a:r>
                      <a:r>
                        <a:rPr lang="zh-TW" altLang="en-US" sz="3200" b="1" dirty="0"/>
                        <a:t>園</a:t>
                      </a:r>
                      <a:endParaRPr lang="zh-TW" altLang="en-US" sz="32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EC6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zh-TW" sz="2800" dirty="0">
                          <a:effectLst/>
                        </a:rPr>
                        <a:t>1. </a:t>
                      </a:r>
                      <a:r>
                        <a:rPr lang="zh-TW" altLang="en-US" sz="2800" dirty="0">
                          <a:effectLst/>
                        </a:rPr>
                        <a:t>臺北動物園全年開放，農曆除夕休園一天</a:t>
                      </a:r>
                      <a:br>
                        <a:rPr lang="zh-TW" altLang="en-US" sz="2800" dirty="0">
                          <a:effectLst/>
                        </a:rPr>
                      </a:br>
                      <a:r>
                        <a:rPr lang="en-US" altLang="zh-TW" sz="2800" b="1" dirty="0">
                          <a:effectLst/>
                        </a:rPr>
                        <a:t>(</a:t>
                      </a:r>
                      <a:r>
                        <a:rPr lang="en-US" altLang="zh-TW" sz="2800" b="1" dirty="0" smtClean="0">
                          <a:effectLst/>
                        </a:rPr>
                        <a:t>2016</a:t>
                      </a:r>
                      <a:r>
                        <a:rPr lang="zh-TW" altLang="en-US" sz="2800" b="1" dirty="0" smtClean="0">
                          <a:effectLst/>
                        </a:rPr>
                        <a:t>年</a:t>
                      </a:r>
                      <a:r>
                        <a:rPr lang="en-US" altLang="zh-TW" sz="2800" b="1" dirty="0">
                          <a:effectLst/>
                        </a:rPr>
                        <a:t>2</a:t>
                      </a:r>
                      <a:r>
                        <a:rPr lang="zh-TW" altLang="en-US" sz="2800" b="1" dirty="0" smtClean="0">
                          <a:effectLst/>
                        </a:rPr>
                        <a:t>月</a:t>
                      </a:r>
                      <a:r>
                        <a:rPr lang="en-US" altLang="zh-TW" sz="2800" b="1" dirty="0" smtClean="0">
                          <a:effectLst/>
                        </a:rPr>
                        <a:t>8</a:t>
                      </a:r>
                      <a:r>
                        <a:rPr lang="zh-TW" altLang="en-US" sz="2800" b="1" dirty="0">
                          <a:effectLst/>
                        </a:rPr>
                        <a:t>日農曆除夕，全園休園一日</a:t>
                      </a:r>
                      <a:r>
                        <a:rPr lang="en-US" altLang="zh-TW" sz="2800" b="1" dirty="0">
                          <a:effectLst/>
                        </a:rPr>
                        <a:t>)</a:t>
                      </a:r>
                      <a:br>
                        <a:rPr lang="en-US" altLang="zh-TW" sz="2800" b="1" dirty="0">
                          <a:effectLst/>
                        </a:rPr>
                      </a:br>
                      <a:r>
                        <a:rPr lang="en-US" altLang="zh-TW" sz="2800" dirty="0">
                          <a:effectLst/>
                        </a:rPr>
                        <a:t>2. </a:t>
                      </a:r>
                      <a:r>
                        <a:rPr lang="zh-TW" altLang="en-US" sz="2800" dirty="0">
                          <a:effectLst/>
                        </a:rPr>
                        <a:t>週一室內館輪休請參考「</a:t>
                      </a:r>
                      <a:r>
                        <a:rPr lang="zh-TW" altLang="en-US" sz="2800" dirty="0">
                          <a:effectLst/>
                          <a:hlinkClick r:id="rId2" tooltip="館區公休時間表"/>
                        </a:rPr>
                        <a:t>館區公休時間表</a:t>
                      </a:r>
                      <a:r>
                        <a:rPr lang="zh-TW" altLang="en-US" sz="2800" dirty="0">
                          <a:effectLst/>
                        </a:rPr>
                        <a:t>」</a:t>
                      </a:r>
                      <a:br>
                        <a:rPr lang="zh-TW" altLang="en-US" sz="2800" dirty="0">
                          <a:effectLst/>
                        </a:rPr>
                      </a:br>
                      <a:r>
                        <a:rPr lang="en-US" altLang="zh-TW" sz="2800" dirty="0">
                          <a:effectLst/>
                        </a:rPr>
                        <a:t>3. </a:t>
                      </a:r>
                      <a:r>
                        <a:rPr lang="zh-TW" altLang="en-US" sz="2800" dirty="0">
                          <a:effectLst/>
                        </a:rPr>
                        <a:t>活動及停展公告請參考網站「</a:t>
                      </a:r>
                      <a:r>
                        <a:rPr lang="en-US" altLang="zh-TW" sz="2800" dirty="0">
                          <a:effectLst/>
                          <a:hlinkClick r:id="rId3" tooltip="「愛遊動物園」行事曆"/>
                        </a:rPr>
                        <a:t>『</a:t>
                      </a:r>
                      <a:r>
                        <a:rPr lang="zh-TW" altLang="en-US" sz="2800" dirty="0">
                          <a:effectLst/>
                          <a:hlinkClick r:id="rId3" tooltip="「愛遊動物園」行事曆"/>
                        </a:rPr>
                        <a:t>愛遊動物園</a:t>
                      </a:r>
                      <a:r>
                        <a:rPr lang="en-US" altLang="zh-TW" sz="2800" dirty="0">
                          <a:effectLst/>
                          <a:hlinkClick r:id="rId3" tooltip="「愛遊動物園」行事曆"/>
                        </a:rPr>
                        <a:t>』</a:t>
                      </a:r>
                      <a:r>
                        <a:rPr lang="zh-TW" altLang="en-US" sz="2800" dirty="0">
                          <a:effectLst/>
                          <a:hlinkClick r:id="rId3" tooltip="「愛遊動物園」行事曆"/>
                        </a:rPr>
                        <a:t>行事曆</a:t>
                      </a:r>
                      <a:r>
                        <a:rPr lang="zh-TW" altLang="en-US" sz="2800" dirty="0">
                          <a:effectLst/>
                        </a:rPr>
                        <a:t>」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CD99"/>
                    </a:solidFill>
                  </a:tcPr>
                </a:tc>
              </a:tr>
              <a:tr h="325146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3200" dirty="0" smtClean="0"/>
                        <a:t>動物</a:t>
                      </a:r>
                      <a:endParaRPr lang="en-US" altLang="zh-TW" sz="3200" dirty="0" smtClean="0"/>
                    </a:p>
                    <a:p>
                      <a:pPr algn="ctr"/>
                      <a:r>
                        <a:rPr lang="zh-TW" altLang="en-US" sz="3200" dirty="0" smtClean="0"/>
                        <a:t>展示</a:t>
                      </a:r>
                      <a:endParaRPr lang="zh-TW" altLang="en-US" sz="32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9:00 - 16:30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3200" dirty="0"/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6D6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42988" y="-429648"/>
            <a:ext cx="7417444" cy="963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60800" b="1" i="0" u="none" strike="noStrike" cap="none" normalizeH="0" baseline="0" dirty="0" smtClean="0">
              <a:ln>
                <a:noFill/>
              </a:ln>
              <a:solidFill>
                <a:srgbClr val="006699"/>
              </a:solidFill>
              <a:effectLst/>
              <a:latin typeface="Verdana" pitchFamily="34" charset="0"/>
              <a:ea typeface="新細明體" pitchFamily="18" charset="-120"/>
              <a:cs typeface="新細明體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1881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36507"/>
              </p:ext>
            </p:extLst>
          </p:nvPr>
        </p:nvGraphicFramePr>
        <p:xfrm>
          <a:off x="0" y="824518"/>
          <a:ext cx="9081232" cy="603348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8188"/>
                <a:gridCol w="1447468"/>
                <a:gridCol w="1080120"/>
                <a:gridCol w="1368152"/>
                <a:gridCol w="5157304"/>
              </a:tblGrid>
              <a:tr h="415001">
                <a:tc>
                  <a:txBody>
                    <a:bodyPr/>
                    <a:lstStyle/>
                    <a:p>
                      <a:r>
                        <a:rPr lang="zh-TW" altLang="en-US" sz="1300" dirty="0"/>
                        <a:t>票別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購票方式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全票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優待票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備註</a:t>
                      </a:r>
                    </a:p>
                  </a:txBody>
                  <a:tcPr marL="0" marR="0" marT="0" marB="0" anchor="ctr"/>
                </a:tc>
              </a:tr>
              <a:tr h="1787698">
                <a:tc>
                  <a:txBody>
                    <a:bodyPr/>
                    <a:lstStyle/>
                    <a:p>
                      <a:r>
                        <a:rPr lang="zh-TW" altLang="en-US" sz="1300" dirty="0" smtClean="0">
                          <a:effectLst/>
                        </a:rPr>
                        <a:t>入園門票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悠遊</a:t>
                      </a:r>
                      <a:r>
                        <a:rPr lang="zh-TW" altLang="en-US" sz="2400" dirty="0" smtClean="0"/>
                        <a:t>卡</a:t>
                      </a:r>
                      <a:endParaRPr lang="en-US" altLang="zh-TW" sz="2400" dirty="0" smtClean="0"/>
                    </a:p>
                    <a:p>
                      <a:pPr algn="ctr"/>
                      <a:r>
                        <a:rPr lang="zh-TW" altLang="en-US" sz="2400" dirty="0" smtClean="0"/>
                        <a:t>現金</a:t>
                      </a:r>
                      <a:endParaRPr lang="zh-TW" altLang="en-US" sz="2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60</a:t>
                      </a:r>
                      <a:r>
                        <a:rPr lang="zh-TW" altLang="en-US" sz="2400" dirty="0"/>
                        <a:t>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30</a:t>
                      </a:r>
                      <a:r>
                        <a:rPr lang="zh-TW" altLang="en-US" sz="2400" dirty="0"/>
                        <a:t>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/>
                        <a:t>1. 16:00</a:t>
                      </a:r>
                      <a:r>
                        <a:rPr lang="zh-TW" altLang="en-US" sz="2800" dirty="0"/>
                        <a:t>停止售票及入園</a:t>
                      </a:r>
                      <a:br>
                        <a:rPr lang="zh-TW" altLang="en-US" sz="2800" dirty="0"/>
                      </a:br>
                      <a:r>
                        <a:rPr lang="en-US" altLang="zh-TW" sz="2800" dirty="0"/>
                        <a:t>2. </a:t>
                      </a:r>
                      <a:r>
                        <a:rPr lang="zh-TW" altLang="en-US" sz="2800" dirty="0"/>
                        <a:t>優待票請出示相關證件</a:t>
                      </a:r>
                      <a:br>
                        <a:rPr lang="zh-TW" altLang="en-US" sz="2800" dirty="0"/>
                      </a:br>
                      <a:r>
                        <a:rPr lang="en-US" altLang="zh-TW" sz="2800" dirty="0"/>
                        <a:t>3. </a:t>
                      </a:r>
                      <a:r>
                        <a:rPr lang="zh-TW" altLang="en-US" sz="2800" dirty="0"/>
                        <a:t>團體購票</a:t>
                      </a:r>
                      <a:r>
                        <a:rPr lang="en-US" altLang="zh-TW" sz="2800" dirty="0"/>
                        <a:t>30</a:t>
                      </a:r>
                      <a:r>
                        <a:rPr lang="zh-TW" altLang="en-US" sz="2800" dirty="0"/>
                        <a:t>人以上七折</a:t>
                      </a:r>
                      <a:br>
                        <a:rPr lang="zh-TW" altLang="en-US" sz="2800" dirty="0"/>
                      </a:br>
                      <a:r>
                        <a:rPr lang="en-US" altLang="zh-TW" sz="2800" dirty="0"/>
                        <a:t>4. </a:t>
                      </a:r>
                      <a:r>
                        <a:rPr lang="zh-TW" altLang="en-US" sz="2800" dirty="0"/>
                        <a:t>詳細</a:t>
                      </a:r>
                      <a:r>
                        <a:rPr lang="zh-TW" altLang="en-US" sz="2800" dirty="0">
                          <a:hlinkClick r:id="rId2" tooltip="收費及優待票標準"/>
                        </a:rPr>
                        <a:t>收費及優待票標準</a:t>
                      </a:r>
                      <a:endParaRPr lang="zh-TW" altLang="en-US" sz="2800" dirty="0"/>
                    </a:p>
                  </a:txBody>
                  <a:tcPr marL="0" marR="0" marT="0" marB="0" anchor="ctr"/>
                </a:tc>
              </a:tr>
              <a:tr h="3064625">
                <a:tc>
                  <a:txBody>
                    <a:bodyPr/>
                    <a:lstStyle/>
                    <a:p>
                      <a:r>
                        <a:rPr lang="zh-TW" altLang="en-US" sz="1300" dirty="0" smtClean="0">
                          <a:effectLst/>
                        </a:rPr>
                        <a:t>教育中心</a:t>
                      </a:r>
                      <a:endParaRPr lang="zh-TW" altLang="en-US" sz="13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悠遊</a:t>
                      </a:r>
                      <a:r>
                        <a:rPr lang="zh-TW" altLang="en-US" sz="2400" dirty="0" smtClean="0"/>
                        <a:t>卡</a:t>
                      </a:r>
                      <a:r>
                        <a:rPr lang="zh-TW" altLang="en-US" sz="2400" dirty="0"/>
                        <a:t/>
                      </a:r>
                      <a:br>
                        <a:rPr lang="zh-TW" altLang="en-US" sz="2400" dirty="0"/>
                      </a:br>
                      <a:r>
                        <a:rPr lang="zh-TW" altLang="en-US" sz="2400" dirty="0" smtClean="0"/>
                        <a:t>現金</a:t>
                      </a:r>
                      <a:endParaRPr lang="en-US" altLang="zh-TW" sz="2400" dirty="0" smtClean="0"/>
                    </a:p>
                    <a:p>
                      <a:pPr algn="ctr"/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/>
                        <a:t>(</a:t>
                      </a:r>
                      <a:r>
                        <a:rPr lang="zh-TW" altLang="en-US" sz="2400" dirty="0"/>
                        <a:t>不找零</a:t>
                      </a:r>
                      <a:r>
                        <a:rPr lang="en-US" altLang="zh-TW" sz="2400" dirty="0"/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20</a:t>
                      </a:r>
                      <a:r>
                        <a:rPr lang="zh-TW" altLang="en-US" sz="2400" dirty="0"/>
                        <a:t>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10</a:t>
                      </a:r>
                      <a:r>
                        <a:rPr lang="zh-TW" altLang="en-US" sz="2400" dirty="0"/>
                        <a:t>元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dirty="0" smtClean="0"/>
                        <a:t> 1</a:t>
                      </a:r>
                      <a:r>
                        <a:rPr lang="en-US" altLang="zh-TW" sz="2400" dirty="0"/>
                        <a:t>. </a:t>
                      </a:r>
                      <a:r>
                        <a:rPr lang="zh-TW" altLang="en-US" sz="2400" dirty="0"/>
                        <a:t>週一休館</a:t>
                      </a:r>
                      <a:br>
                        <a:rPr lang="zh-TW" altLang="en-US" sz="2400" dirty="0"/>
                      </a:br>
                      <a:r>
                        <a:rPr lang="zh-TW" altLang="en-US" sz="2400" dirty="0" smtClean="0"/>
                        <a:t> </a:t>
                      </a:r>
                      <a:r>
                        <a:rPr lang="en-US" altLang="zh-TW" sz="2400" dirty="0" smtClean="0"/>
                        <a:t>2</a:t>
                      </a:r>
                      <a:r>
                        <a:rPr lang="en-US" altLang="zh-TW" sz="2400" dirty="0"/>
                        <a:t>. </a:t>
                      </a:r>
                      <a:r>
                        <a:rPr lang="zh-TW" altLang="en-US" sz="2400" dirty="0"/>
                        <a:t>優待票：</a:t>
                      </a:r>
                      <a:br>
                        <a:rPr lang="zh-TW" altLang="en-US" sz="2400" dirty="0"/>
                      </a:br>
                      <a:r>
                        <a:rPr lang="en-US" altLang="zh-TW" sz="2400" dirty="0" smtClean="0"/>
                        <a:t>   65</a:t>
                      </a:r>
                      <a:r>
                        <a:rPr lang="zh-TW" altLang="en-US" sz="2400" dirty="0"/>
                        <a:t>歲以上民眾</a:t>
                      </a:r>
                      <a:r>
                        <a:rPr lang="en-US" altLang="zh-TW" sz="2400" dirty="0"/>
                        <a:t>(</a:t>
                      </a:r>
                      <a:r>
                        <a:rPr lang="zh-TW" altLang="en-US" sz="2400" dirty="0"/>
                        <a:t>出示證件</a:t>
                      </a:r>
                      <a:r>
                        <a:rPr lang="en-US" altLang="zh-TW" sz="2400" dirty="0"/>
                        <a:t>)</a:t>
                      </a:r>
                      <a:br>
                        <a:rPr lang="en-US" altLang="zh-TW" sz="2400" dirty="0"/>
                      </a:br>
                      <a:r>
                        <a:rPr lang="en-US" altLang="zh-TW" sz="2400" baseline="0" dirty="0" smtClean="0"/>
                        <a:t>   </a:t>
                      </a:r>
                      <a:r>
                        <a:rPr lang="zh-TW" altLang="en-US" sz="2400" dirty="0" smtClean="0"/>
                        <a:t>特殊</a:t>
                      </a:r>
                      <a:r>
                        <a:rPr lang="zh-TW" altLang="en-US" sz="2400" dirty="0"/>
                        <a:t>貢獻外籍長輩</a:t>
                      </a:r>
                      <a:r>
                        <a:rPr lang="en-US" altLang="zh-TW" sz="2400" dirty="0"/>
                        <a:t>(</a:t>
                      </a:r>
                      <a:r>
                        <a:rPr lang="zh-TW" altLang="en-US" sz="2400" dirty="0"/>
                        <a:t>出示證件</a:t>
                      </a:r>
                      <a:r>
                        <a:rPr lang="en-US" altLang="zh-TW" sz="2400" dirty="0"/>
                        <a:t>)</a:t>
                      </a:r>
                      <a:br>
                        <a:rPr lang="en-US" altLang="zh-TW" sz="2400" dirty="0"/>
                      </a:br>
                      <a:r>
                        <a:rPr lang="en-US" altLang="zh-TW" sz="2400" baseline="0" dirty="0" smtClean="0"/>
                        <a:t>   </a:t>
                      </a:r>
                      <a:r>
                        <a:rPr lang="zh-TW" altLang="en-US" sz="2400" dirty="0" smtClean="0"/>
                        <a:t>原住民</a:t>
                      </a:r>
                      <a:r>
                        <a:rPr lang="en-US" altLang="zh-TW" sz="2400" dirty="0"/>
                        <a:t>55</a:t>
                      </a:r>
                      <a:r>
                        <a:rPr lang="zh-TW" altLang="en-US" sz="2400" dirty="0"/>
                        <a:t>歲以上長者</a:t>
                      </a:r>
                      <a:r>
                        <a:rPr lang="en-US" altLang="zh-TW" sz="2400" dirty="0"/>
                        <a:t>(</a:t>
                      </a:r>
                      <a:r>
                        <a:rPr lang="zh-TW" altLang="en-US" sz="2400" dirty="0"/>
                        <a:t>出示證件</a:t>
                      </a:r>
                      <a:r>
                        <a:rPr lang="en-US" altLang="zh-TW" sz="2400" dirty="0"/>
                        <a:t>)</a:t>
                      </a:r>
                      <a:br>
                        <a:rPr lang="en-US" altLang="zh-TW" sz="2400" dirty="0"/>
                      </a:br>
                      <a:r>
                        <a:rPr lang="en-US" altLang="zh-TW" sz="2400" baseline="0" dirty="0" smtClean="0"/>
                        <a:t> 3.</a:t>
                      </a:r>
                      <a:r>
                        <a:rPr lang="zh-TW" altLang="en-US" sz="2400" dirty="0" smtClean="0"/>
                        <a:t>免票</a:t>
                      </a:r>
                      <a:r>
                        <a:rPr lang="zh-TW" altLang="en-US" sz="2400" dirty="0"/>
                        <a:t>者：</a:t>
                      </a:r>
                      <a:br>
                        <a:rPr lang="zh-TW" altLang="en-US" sz="2400" dirty="0"/>
                      </a:br>
                      <a:r>
                        <a:rPr lang="en-US" altLang="zh-TW" sz="2400" baseline="0" dirty="0" smtClean="0"/>
                        <a:t>    </a:t>
                      </a:r>
                      <a:r>
                        <a:rPr lang="zh-TW" altLang="en-US" sz="2400" dirty="0" smtClean="0"/>
                        <a:t>學齡前</a:t>
                      </a:r>
                      <a:r>
                        <a:rPr lang="zh-TW" altLang="en-US" sz="2400" dirty="0"/>
                        <a:t>兒童</a:t>
                      </a:r>
                      <a:br>
                        <a:rPr lang="zh-TW" altLang="en-US" sz="2400" dirty="0"/>
                      </a:br>
                      <a:r>
                        <a:rPr lang="en-US" altLang="zh-TW" sz="2400" baseline="0" dirty="0" smtClean="0"/>
                        <a:t>    </a:t>
                      </a:r>
                      <a:r>
                        <a:rPr lang="zh-TW" altLang="en-US" sz="2400" dirty="0" smtClean="0"/>
                        <a:t>身心</a:t>
                      </a:r>
                      <a:r>
                        <a:rPr lang="zh-TW" altLang="en-US" sz="2400" dirty="0"/>
                        <a:t>障礙者及陪同者</a:t>
                      </a:r>
                      <a:r>
                        <a:rPr lang="en-US" altLang="zh-TW" sz="2400" dirty="0"/>
                        <a:t>(</a:t>
                      </a:r>
                      <a:r>
                        <a:rPr lang="zh-TW" altLang="en-US" sz="2400" dirty="0"/>
                        <a:t>憑證</a:t>
                      </a:r>
                      <a:r>
                        <a:rPr lang="en-US" altLang="zh-TW" sz="2400" dirty="0"/>
                        <a:t>)</a:t>
                      </a:r>
                    </a:p>
                  </a:txBody>
                  <a:tcPr marL="0" marR="0" marT="0" marB="0" anchor="ctr"/>
                </a:tc>
              </a:tr>
              <a:tr h="766157"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effectLst/>
                        </a:rPr>
                        <a:t>※ </a:t>
                      </a:r>
                      <a:r>
                        <a:rPr lang="zh-TW" altLang="en-US" sz="2400" dirty="0">
                          <a:effectLst/>
                        </a:rPr>
                        <a:t>快速入園：刷悠遊卡入園，可節省排隊購票時間</a:t>
                      </a:r>
                      <a:r>
                        <a:rPr lang="zh-TW" altLang="en-US" sz="2400" dirty="0" smtClean="0">
                          <a:effectLst/>
                        </a:rPr>
                        <a:t>，</a:t>
                      </a:r>
                      <a:endParaRPr lang="en-US" altLang="zh-TW" sz="2400" dirty="0" smtClean="0">
                        <a:effectLst/>
                      </a:endParaRPr>
                    </a:p>
                    <a:p>
                      <a:pPr algn="ctr"/>
                      <a:r>
                        <a:rPr lang="zh-TW" altLang="en-US" sz="2400" dirty="0" smtClean="0">
                          <a:effectLst/>
                        </a:rPr>
                        <a:t>請</a:t>
                      </a:r>
                      <a:r>
                        <a:rPr lang="zh-TW" altLang="en-US" sz="2400" dirty="0">
                          <a:effectLst/>
                        </a:rPr>
                        <a:t>記得事先儲值。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入園門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8" y="10637838"/>
            <a:ext cx="17240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教育中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10637838"/>
            <a:ext cx="172402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園區專車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10637838"/>
            <a:ext cx="169545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987824" y="116632"/>
            <a:ext cx="2699760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/>
              <a:t>票價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9819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8974" y="895786"/>
            <a:ext cx="9036496" cy="57466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571500" indent="-571500" algn="l">
              <a:buFont typeface="Wingdings" panose="05000000000000000000" pitchFamily="2" charset="2"/>
              <a:buChar char="u"/>
            </a:pPr>
            <a:r>
              <a:rPr lang="zh-TW" altLang="en-US" sz="4000" b="1" dirty="0" smtClean="0"/>
              <a:t>交通路線：</a:t>
            </a:r>
            <a:r>
              <a:rPr lang="en-US" altLang="zh-TW" sz="4000" b="1" dirty="0" smtClean="0"/>
              <a:t/>
            </a:r>
            <a:br>
              <a:rPr lang="en-US" altLang="zh-TW" sz="4000" b="1" dirty="0" smtClean="0"/>
            </a:br>
            <a:r>
              <a:rPr lang="en-US" altLang="zh-TW" sz="4000" b="1" dirty="0" smtClean="0"/>
              <a:t>1.</a:t>
            </a:r>
            <a:r>
              <a:rPr lang="zh-TW" altLang="en-US" sz="4000" dirty="0" smtClean="0"/>
              <a:t>臺北捷運搭乘文湖線，在動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/>
              <a:t> </a:t>
            </a:r>
            <a:r>
              <a:rPr lang="en-US" altLang="zh-TW" sz="4000" dirty="0" smtClean="0"/>
              <a:t> </a:t>
            </a:r>
            <a:r>
              <a:rPr lang="zh-TW" altLang="en-US" sz="4000" dirty="0" smtClean="0"/>
              <a:t> 物園站下車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 smtClean="0"/>
              <a:t>2.</a:t>
            </a:r>
            <a:r>
              <a:rPr lang="zh-TW" altLang="en-US" sz="4000" dirty="0" smtClean="0"/>
              <a:t>公車</a:t>
            </a:r>
            <a:r>
              <a:rPr lang="en-US" altLang="zh-TW" sz="4000" dirty="0" smtClean="0"/>
              <a:t>:</a:t>
            </a:r>
            <a:r>
              <a:rPr lang="zh-TW" altLang="en-US" sz="4000" dirty="0" smtClean="0"/>
              <a:t>東區會所前</a:t>
            </a:r>
            <a:r>
              <a:rPr lang="en-US" altLang="zh-TW" sz="4000" dirty="0" smtClean="0"/>
              <a:t>616</a:t>
            </a:r>
            <a:r>
              <a:rPr lang="zh-TW" altLang="en-US" sz="4000" dirty="0" smtClean="0"/>
              <a:t>公車直達動</a:t>
            </a:r>
            <a:r>
              <a:rPr lang="en-US" altLang="zh-TW" sz="4000" dirty="0" smtClean="0"/>
              <a:t/>
            </a:r>
            <a:br>
              <a:rPr lang="en-US" altLang="zh-TW" sz="4000" dirty="0" smtClean="0"/>
            </a:br>
            <a:r>
              <a:rPr lang="en-US" altLang="zh-TW" sz="4000" dirty="0"/>
              <a:t> </a:t>
            </a:r>
            <a:r>
              <a:rPr lang="zh-TW" altLang="en-US" sz="4000" dirty="0" smtClean="0"/>
              <a:t>  物園</a:t>
            </a:r>
            <a:r>
              <a:rPr lang="en-US" altLang="zh-TW" sz="4000" dirty="0" smtClean="0"/>
              <a:t>(</a:t>
            </a:r>
            <a:r>
              <a:rPr lang="zh-TW" altLang="en-US" sz="4000" dirty="0" smtClean="0"/>
              <a:t>兩段票</a:t>
            </a:r>
            <a:r>
              <a:rPr lang="en-US" altLang="zh-TW" sz="4000" dirty="0" smtClean="0"/>
              <a:t>)</a:t>
            </a:r>
            <a:br>
              <a:rPr lang="en-US" altLang="zh-TW" sz="4000" dirty="0" smtClean="0"/>
            </a:br>
            <a:r>
              <a:rPr lang="en-US" altLang="zh-TW" sz="4000" dirty="0" smtClean="0"/>
              <a:t>3.</a:t>
            </a:r>
            <a:r>
              <a:rPr lang="zh-TW" altLang="en-US" sz="4000" dirty="0" smtClean="0"/>
              <a:t>其他</a:t>
            </a:r>
            <a:r>
              <a:rPr lang="en-US" altLang="zh-TW" sz="4000" dirty="0" smtClean="0"/>
              <a:t>:</a:t>
            </a:r>
            <a:r>
              <a:rPr lang="zh-TW" altLang="en-US" sz="4000" dirty="0" smtClean="0"/>
              <a:t>開車直達動物園大門</a:t>
            </a:r>
            <a:r>
              <a:rPr lang="zh-TW" altLang="en-US" sz="4000" dirty="0"/>
              <a:t>口</a:t>
            </a:r>
            <a:r>
              <a:rPr lang="zh-TW" altLang="en-US" sz="4000" dirty="0" smtClean="0"/>
              <a:t/>
            </a:r>
            <a:br>
              <a:rPr lang="zh-TW" altLang="en-US" sz="4000" dirty="0" smtClean="0"/>
            </a:br>
            <a:endParaRPr lang="zh-TW" altLang="en-US" sz="40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635896" y="159605"/>
            <a:ext cx="2074684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/>
              <a:t>交通</a:t>
            </a:r>
            <a:endParaRPr lang="zh-TW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9438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639</Words>
  <Application>Microsoft Office PowerPoint</Application>
  <PresentationFormat>如螢幕大小 (4:3)</PresentationFormat>
  <Paragraphs>70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新細明體</vt:lpstr>
      <vt:lpstr>Arial</vt:lpstr>
      <vt:lpstr>Calibri</vt:lpstr>
      <vt:lpstr>Calibri Light</vt:lpstr>
      <vt:lpstr>Verdana</vt:lpstr>
      <vt:lpstr>Wingdings</vt:lpstr>
      <vt:lpstr>Office 佈景主題</vt:lpstr>
      <vt:lpstr>1_Office 佈景主題</vt:lpstr>
      <vt:lpstr>PowerPoint 簡報</vt:lpstr>
      <vt:lpstr>PowerPoint 簡報</vt:lpstr>
      <vt:lpstr>特色(一)  整個園區被自然次生林地所圍繞，是一處結合自然景觀形成具生態特色之休閒場所。全園最大的特色是展示環境的佈置上採用~~「地理生態展示法」，依照動物原先的生存環境加以佈置在新的環境內，使動物脫離鐵籠的束縛，有自由的活動空間，並創造出與動物原生地最接近的生活環境，使動物不必去改變其生活習性，也讓遊客更能了解動物。</vt:lpstr>
      <vt:lpstr>PowerPoint 簡報</vt:lpstr>
      <vt:lpstr>PowerPoint 簡報</vt:lpstr>
      <vt:lpstr>展示時間介紹</vt:lpstr>
      <vt:lpstr>PowerPoint 簡報</vt:lpstr>
      <vt:lpstr>交通路線： 1.臺北捷運搭乘文湖線，在動    物園站下車 2.公車:東區會所前616公車直達動    物園(兩段票) 3.其他:開車直達動物園大門口 </vt:lpstr>
      <vt:lpstr>PowerPoint 簡報</vt:lpstr>
      <vt:lpstr>PowerPoint 簡報</vt:lpstr>
      <vt:lpstr>推薦一天的行程： 運用團隊進行「合作學習團體探索」 〜〜入園後→參觀兒童動物園區、無尾熊館→搭車至鳥園車站→下車參觀爬蟲館、溫帶區（企鵝館）→沿路走下來看大型動物（非洲區、沙澳區、熱帶雨林區、夜行動物館等）  ps:如果您還有體力，可再參觀教育中心及臺灣區和昆蟲館，還有看圓仔…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包裝行程:捷運→貓空纜車→貓空站→木柵動物園→深坑老街→回程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台北市立動物園</dc:title>
  <dc:creator>user</dc:creator>
  <cp:lastModifiedBy>游紫萍</cp:lastModifiedBy>
  <cp:revision>22</cp:revision>
  <dcterms:created xsi:type="dcterms:W3CDTF">2015-12-22T05:46:10Z</dcterms:created>
  <dcterms:modified xsi:type="dcterms:W3CDTF">2015-12-25T00:35:08Z</dcterms:modified>
</cp:coreProperties>
</file>